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825" r:id="rId2"/>
    <p:sldId id="830" r:id="rId3"/>
    <p:sldId id="829" r:id="rId4"/>
    <p:sldId id="832" r:id="rId5"/>
    <p:sldId id="833" r:id="rId6"/>
    <p:sldId id="853" r:id="rId7"/>
    <p:sldId id="855" r:id="rId8"/>
    <p:sldId id="856" r:id="rId9"/>
    <p:sldId id="85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9">
          <p15:clr>
            <a:srgbClr val="A4A3A4"/>
          </p15:clr>
        </p15:guide>
        <p15:guide id="2" pos="2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4F1"/>
    <a:srgbClr val="0066FF"/>
    <a:srgbClr val="139D1A"/>
    <a:srgbClr val="323C46"/>
    <a:srgbClr val="00FF00"/>
    <a:srgbClr val="99CCFF"/>
    <a:srgbClr val="0098DD"/>
    <a:srgbClr val="66FFFF"/>
    <a:srgbClr val="641E64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8" autoAdjust="0"/>
    <p:restoredTop sz="89890" autoAdjust="0"/>
  </p:normalViewPr>
  <p:slideViewPr>
    <p:cSldViewPr snapToGrid="0" showGuides="1">
      <p:cViewPr varScale="1">
        <p:scale>
          <a:sx n="62" d="100"/>
          <a:sy n="62" d="100"/>
        </p:scale>
        <p:origin x="1062" y="66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-2454" y="-78"/>
      </p:cViewPr>
      <p:guideLst>
        <p:guide orient="horz" pos="2889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23819-DFAD-4001-81D5-0A392E406B24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4B9C-AF97-498B-83A2-2D78AE8753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F7C4A-FBFD-4612-829C-68739759EDFF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1552F-1DFF-4169-B5E8-B55E04DA85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828675" y="649762"/>
            <a:ext cx="10591210" cy="5497104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幻灯片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531220" y="460852"/>
            <a:ext cx="11201744" cy="605011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456544" y="382719"/>
            <a:ext cx="11353538" cy="6194351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5400000">
            <a:off x="425002" y="5758252"/>
            <a:ext cx="849384" cy="746357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6200000">
            <a:off x="10958683" y="397444"/>
            <a:ext cx="817513" cy="81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828675" y="637121"/>
            <a:ext cx="10635231" cy="55097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1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solidFill>
            <a:srgbClr val="2F55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284515" y="990668"/>
            <a:ext cx="9622972" cy="4876665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1286327" y="990667"/>
            <a:ext cx="9622972" cy="4876665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16200000">
            <a:off x="9849080" y="856071"/>
            <a:ext cx="1175657" cy="117565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67263" y="4826272"/>
            <a:ext cx="1175657" cy="11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纹理的概念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852928" y="1352551"/>
            <a:ext cx="726689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用简单光照明模型生成真实感图象，由于表面过于光滑单调，反而显得不真实。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现实物体表面有各种表面细节，这些细节就叫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纹理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纹理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：体现物体表面的细节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纹理类型：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颜色</a:t>
            </a:r>
            <a:r>
              <a:rPr lang="zh-CN" altLang="en-US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纹理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物体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表面（平面或者曲面）花纹、图案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几何</a:t>
            </a:r>
            <a:r>
              <a:rPr lang="zh-CN" altLang="en-US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纹理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基于物体表面的微观几何形状</a:t>
            </a:r>
          </a:p>
        </p:txBody>
      </p:sp>
      <p:pic>
        <p:nvPicPr>
          <p:cNvPr id="10" name="Picture 4" descr="G:\CG book\ppt\chapter4\texture\t1_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2576" y="1352551"/>
            <a:ext cx="2041524" cy="153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G:\CG book\ppt\chapter4\texture\t1_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6700" y="2990849"/>
            <a:ext cx="2045920" cy="15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G:\CG book\ppt\chapter4\texture\t1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62889" y="4702177"/>
            <a:ext cx="2099928" cy="1574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481160"/>
              </p:ext>
            </p:extLst>
          </p:nvPr>
        </p:nvGraphicFramePr>
        <p:xfrm>
          <a:off x="2427145" y="4610902"/>
          <a:ext cx="3381375" cy="1849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" name="VISIO" r:id="rId6" imgW="3840840" imgH="2100600" progId="">
                  <p:embed/>
                </p:oleObj>
              </mc:Choice>
              <mc:Fallback>
                <p:oleObj name="VISIO" r:id="rId6" imgW="3840840" imgH="21006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145" y="4610902"/>
                        <a:ext cx="3381375" cy="1849982"/>
                      </a:xfrm>
                      <a:prstGeom prst="rect">
                        <a:avLst/>
                      </a:prstGeom>
                      <a:solidFill>
                        <a:srgbClr val="0099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9999702" y="344435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二维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纹理</a:t>
            </a:r>
            <a:endParaRPr lang="zh-CN" altLang="en-US" sz="1600" dirty="0"/>
          </a:p>
        </p:txBody>
      </p:sp>
      <p:sp>
        <p:nvSpPr>
          <p:cNvPr id="15" name="矩形 14"/>
          <p:cNvSpPr/>
          <p:nvPr/>
        </p:nvSpPr>
        <p:spPr>
          <a:xfrm>
            <a:off x="9514736" y="5114151"/>
            <a:ext cx="1056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几何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纹理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纹理的定义和映射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495424" y="1657350"/>
            <a:ext cx="8801101" cy="4686300"/>
          </a:xfrm>
          <a:prstGeom prst="rect">
            <a:avLst/>
          </a:prstGeom>
        </p:spPr>
        <p:txBody>
          <a:bodyPr/>
          <a:lstStyle/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u"/>
            </a:pP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生成纹理的一般方法，是预先</a:t>
            </a:r>
            <a:r>
              <a:rPr lang="zh-CN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定义纹理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模式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，然后建立物体表面的点与纹理模式的点之间的对应。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u"/>
            </a:pP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当物体表面的可见点确定之后，以纹理模式的对应点参与光照模型进行计算，就可把纹理模式附到物体表面上。这种方法称为</a:t>
            </a:r>
            <a:r>
              <a:rPr lang="zh-CN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纹理映射（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Texture Mapping</a:t>
            </a:r>
            <a:r>
              <a:rPr lang="zh-CN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4148138"/>
            <a:ext cx="57912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纹理的定义和映射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495424" y="1657350"/>
            <a:ext cx="8801101" cy="4686300"/>
          </a:xfrm>
          <a:prstGeom prst="rect">
            <a:avLst/>
          </a:prstGeom>
        </p:spPr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纹理模式定义：</a:t>
            </a: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图象纹理：将二维纹理图案映射到三维物体表面，绘制物体表面上一点时，采用相应的纹理图案中相应点的颜色值。</a:t>
            </a: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函数纹理：用数学函数定义简单的二维纹理图案，如方格地毯。或用数学函数定义随机高度场，生成表面粗糙纹理即几何纹理</a:t>
            </a: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纹理映射：</a:t>
            </a: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建立纹理与三维物体之间的对应关系</a:t>
            </a: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扰动法向量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纹理的定义和映射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495424" y="1485900"/>
            <a:ext cx="8801101" cy="4686300"/>
          </a:xfrm>
          <a:prstGeom prst="rect">
            <a:avLst/>
          </a:prstGeom>
        </p:spPr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纹理模式定义方法：</a:t>
            </a:r>
          </a:p>
        </p:txBody>
      </p:sp>
      <p:sp>
        <p:nvSpPr>
          <p:cNvPr id="5" name="矩形 4"/>
          <p:cNvSpPr/>
          <p:nvPr/>
        </p:nvSpPr>
        <p:spPr>
          <a:xfrm>
            <a:off x="2181224" y="2002012"/>
            <a:ext cx="819150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纹理空间</a:t>
            </a:r>
            <a:endParaRPr lang="en-US" altLang="zh-CN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纹理定义在纹理空间上的函数，纹理空间通常是一个单位正方形区域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≤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 ≤ 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 ≤ 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 ≤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之上。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371725" y="3190875"/>
            <a:ext cx="8229600" cy="46863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纹理映射中最常见的纹理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一个二维纹理的函数表示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纹理图象</a:t>
            </a:r>
          </a:p>
        </p:txBody>
      </p:sp>
      <p:graphicFrame>
        <p:nvGraphicFramePr>
          <p:cNvPr id="57346" name="Object 6"/>
          <p:cNvGraphicFramePr>
            <a:graphicFrameLocks noChangeAspect="1"/>
          </p:cNvGraphicFramePr>
          <p:nvPr/>
        </p:nvGraphicFramePr>
        <p:xfrm>
          <a:off x="5648325" y="2638425"/>
          <a:ext cx="5029200" cy="345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" name="文档" r:id="rId3" imgW="4313520" imgH="2967840" progId="">
                  <p:embed/>
                </p:oleObj>
              </mc:Choice>
              <mc:Fallback>
                <p:oleObj name="文档" r:id="rId3" imgW="4313520" imgH="29678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2638425"/>
                        <a:ext cx="5029200" cy="345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Object 5"/>
          <p:cNvGraphicFramePr>
            <a:graphicFrameLocks noChangeAspect="1"/>
          </p:cNvGraphicFramePr>
          <p:nvPr/>
        </p:nvGraphicFramePr>
        <p:xfrm>
          <a:off x="3219450" y="4057650"/>
          <a:ext cx="34290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公式" r:id="rId5" imgW="2044440" imgH="482400" progId="">
                  <p:embed/>
                </p:oleObj>
              </mc:Choice>
              <mc:Fallback>
                <p:oleObj name="公式" r:id="rId5" imgW="2044440" imgH="4824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4057650"/>
                        <a:ext cx="3429000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>
                                <a:alpha val="50000"/>
                              </a:scheme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纹理的定义和映射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438274" y="1343025"/>
            <a:ext cx="8801101" cy="4686300"/>
          </a:xfrm>
          <a:prstGeom prst="rect">
            <a:avLst/>
          </a:prstGeom>
        </p:spPr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纹理映射方法：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43125" y="1790700"/>
            <a:ext cx="8496300" cy="46863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建立物体空间表面和纹理空间之间的对应关系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根据物体空间的表面坐标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(x,y,z)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计算其纹理空间坐标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(u,v)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值：对物体表面坐标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(x,y,z)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进行参数化（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第一步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），然后反求出参数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用物体表面坐标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(x,y,z)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的表达（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第二步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根据纹理空间定义的纹理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(u,v)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得到该处的纹理值，并用此值取代光照明模型中的相应项，实现纹理映射（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第三步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柱形 6"/>
          <p:cNvSpPr/>
          <p:nvPr/>
        </p:nvSpPr>
        <p:spPr>
          <a:xfrm>
            <a:off x="3543300" y="4686300"/>
            <a:ext cx="1200150" cy="1724025"/>
          </a:xfrm>
          <a:prstGeom prst="can">
            <a:avLst>
              <a:gd name="adj" fmla="val 3849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124327" y="5314950"/>
            <a:ext cx="1066798" cy="8763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24325" y="6191250"/>
            <a:ext cx="1440000" cy="1588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rot="16200000" flipV="1">
            <a:off x="3243375" y="5272200"/>
            <a:ext cx="180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156801" y="6216134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23301" y="4215884"/>
            <a:ext cx="27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z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94901" y="4958834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y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3562350" y="4905375"/>
            <a:ext cx="561975" cy="0"/>
          </a:xfrm>
          <a:prstGeom prst="straightConnector1">
            <a:avLst/>
          </a:prstGeom>
          <a:ln w="1905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737576" y="4796909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r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rot="5400000" flipH="1" flipV="1">
            <a:off x="2786062" y="5586413"/>
            <a:ext cx="1323975" cy="0"/>
          </a:xfrm>
          <a:prstGeom prst="straightConnector1">
            <a:avLst/>
          </a:prstGeom>
          <a:ln w="1905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127976" y="531125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h</a:t>
            </a:r>
            <a:endParaRPr lang="zh-CN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103425" name="Object 6"/>
          <p:cNvGraphicFramePr>
            <a:graphicFrameLocks noChangeAspect="1"/>
          </p:cNvGraphicFramePr>
          <p:nvPr/>
        </p:nvGraphicFramePr>
        <p:xfrm>
          <a:off x="5619750" y="3962400"/>
          <a:ext cx="3974429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6" name="文档" r:id="rId3" imgW="4313520" imgH="2967840" progId="">
                  <p:embed/>
                </p:oleObj>
              </mc:Choice>
              <mc:Fallback>
                <p:oleObj name="文档" r:id="rId3" imgW="4313520" imgH="29678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3962400"/>
                        <a:ext cx="3974429" cy="273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椭圆 19"/>
          <p:cNvSpPr/>
          <p:nvPr/>
        </p:nvSpPr>
        <p:spPr>
          <a:xfrm>
            <a:off x="4514850" y="5324475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119385" y="5406509"/>
            <a:ext cx="7250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(x,y,z)</a:t>
            </a:r>
            <a:endParaRPr lang="zh-CN" altLang="en-US" sz="1600" dirty="0"/>
          </a:p>
        </p:txBody>
      </p:sp>
      <p:sp>
        <p:nvSpPr>
          <p:cNvPr id="22" name="椭圆 21"/>
          <p:cNvSpPr/>
          <p:nvPr/>
        </p:nvSpPr>
        <p:spPr>
          <a:xfrm>
            <a:off x="8591550" y="4905375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155683" y="5025509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(u,v)</a:t>
            </a:r>
            <a:endParaRPr lang="zh-CN" altLang="en-US" dirty="0"/>
          </a:p>
        </p:txBody>
      </p:sp>
      <p:cxnSp>
        <p:nvCxnSpPr>
          <p:cNvPr id="25" name="直接连接符 24"/>
          <p:cNvCxnSpPr>
            <a:stCxn id="22" idx="5"/>
          </p:cNvCxnSpPr>
          <p:nvPr/>
        </p:nvCxnSpPr>
        <p:spPr>
          <a:xfrm rot="16200000" flipH="1">
            <a:off x="8863929" y="4844378"/>
            <a:ext cx="199109" cy="5324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纹理的定义和映射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0" y="1262831"/>
            <a:ext cx="8801101" cy="4686300"/>
          </a:xfrm>
          <a:prstGeom prst="rect">
            <a:avLst/>
          </a:prstGeom>
        </p:spPr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纹理映射方法：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09514" y="1897904"/>
            <a:ext cx="8229600" cy="771525"/>
          </a:xfrm>
          <a:prstGeom prst="rect">
            <a:avLst/>
          </a:prstGeom>
        </p:spPr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例：圆柱面映射</a:t>
            </a:r>
            <a:endParaRPr kumimoji="0" lang="en-US" altLang="zh-CN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假定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有一个半径为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，高为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的圆柱</a:t>
            </a:r>
            <a:endParaRPr kumimoji="0" lang="zh-CN" altLang="en-US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782012" y="1226580"/>
            <a:ext cx="2247900" cy="70485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圆柱面的参数方程               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柱形 9"/>
          <p:cNvSpPr/>
          <p:nvPr/>
        </p:nvSpPr>
        <p:spPr>
          <a:xfrm>
            <a:off x="844964" y="3424236"/>
            <a:ext cx="1200150" cy="1724025"/>
          </a:xfrm>
          <a:prstGeom prst="can">
            <a:avLst>
              <a:gd name="adj" fmla="val 3849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425991" y="4052886"/>
            <a:ext cx="1066798" cy="876300"/>
          </a:xfrm>
          <a:prstGeom prst="straightConnector1">
            <a:avLst/>
          </a:prstGeom>
          <a:ln w="28575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425989" y="4929186"/>
            <a:ext cx="1440000" cy="1588"/>
          </a:xfrm>
          <a:prstGeom prst="straightConnector1">
            <a:avLst/>
          </a:prstGeom>
          <a:ln w="28575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rot="16200000" flipV="1">
            <a:off x="392527" y="3857624"/>
            <a:ext cx="2105025" cy="0"/>
          </a:xfrm>
          <a:prstGeom prst="straightConnector1">
            <a:avLst/>
          </a:prstGeom>
          <a:ln w="28575">
            <a:solidFill>
              <a:srgbClr val="139D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458465" y="4954070"/>
            <a:ext cx="28405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39D1A"/>
                </a:solidFill>
              </a:rPr>
              <a:t>x</a:t>
            </a:r>
            <a:endParaRPr lang="zh-CN" altLang="en-US" dirty="0">
              <a:solidFill>
                <a:srgbClr val="139D1A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24965" y="2572820"/>
            <a:ext cx="27603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39D1A"/>
                </a:solidFill>
              </a:rPr>
              <a:t>z</a:t>
            </a:r>
            <a:endParaRPr lang="zh-CN" altLang="en-US" dirty="0">
              <a:solidFill>
                <a:srgbClr val="139D1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82312" y="959880"/>
            <a:ext cx="929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x=rcos</a:t>
            </a:r>
            <a:r>
              <a:rPr lang="el-GR" altLang="zh-CN" dirty="0" smtClean="0"/>
              <a:t>α</a:t>
            </a:r>
            <a:endParaRPr lang="en-US" altLang="zh-CN" dirty="0" smtClean="0"/>
          </a:p>
          <a:p>
            <a:r>
              <a:rPr lang="en-US" altLang="zh-CN" dirty="0" smtClean="0"/>
              <a:t>y=rsin</a:t>
            </a:r>
            <a:r>
              <a:rPr lang="el-GR" altLang="zh-CN" dirty="0" smtClean="0"/>
              <a:t>α</a:t>
            </a:r>
            <a:endParaRPr lang="en-US" altLang="zh-CN" dirty="0" smtClean="0"/>
          </a:p>
          <a:p>
            <a:r>
              <a:rPr lang="en-US" altLang="zh-CN" dirty="0" smtClean="0"/>
              <a:t>z=hb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620701" y="1117340"/>
            <a:ext cx="19223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其中：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0≤</a:t>
            </a:r>
            <a:r>
              <a:rPr lang="el-GR" altLang="zh-CN" dirty="0" smtClean="0"/>
              <a:t> α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≤ </a:t>
            </a:r>
            <a:r>
              <a:rPr lang="en-US" altLang="zh-CN" dirty="0" smtClean="0"/>
              <a:t>2</a:t>
            </a:r>
            <a:r>
              <a:rPr lang="el-GR" altLang="zh-CN" dirty="0" smtClean="0">
                <a:latin typeface="Calibri"/>
              </a:rPr>
              <a:t>π</a:t>
            </a:r>
            <a:endParaRPr lang="en-US" altLang="zh-CN" dirty="0" smtClean="0">
              <a:latin typeface="Calibri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 0≤</a:t>
            </a:r>
            <a:r>
              <a:rPr lang="el-GR" altLang="zh-CN" dirty="0" smtClean="0"/>
              <a:t> </a:t>
            </a:r>
            <a:r>
              <a:rPr lang="en-US" altLang="zh-CN" dirty="0" smtClean="0"/>
              <a:t>b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≤ </a:t>
            </a:r>
            <a:r>
              <a:rPr lang="en-US" altLang="zh-CN" dirty="0" smtClean="0"/>
              <a:t>1</a:t>
            </a:r>
            <a:endParaRPr lang="en-US" altLang="zh-CN" dirty="0" smtClean="0">
              <a:latin typeface="Calibri"/>
            </a:endParaRPr>
          </a:p>
          <a:p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492789" y="3679863"/>
            <a:ext cx="28886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39D1A"/>
                </a:solidFill>
              </a:rPr>
              <a:t>y</a:t>
            </a:r>
            <a:endParaRPr lang="zh-CN" altLang="en-US" dirty="0">
              <a:solidFill>
                <a:srgbClr val="139D1A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864014" y="3643311"/>
            <a:ext cx="561975" cy="0"/>
          </a:xfrm>
          <a:prstGeom prst="straightConnector1">
            <a:avLst/>
          </a:prstGeom>
          <a:ln w="1905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39240" y="3534845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r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rot="5400000" flipH="1" flipV="1">
            <a:off x="87726" y="4324349"/>
            <a:ext cx="1323975" cy="0"/>
          </a:xfrm>
          <a:prstGeom prst="straightConnector1">
            <a:avLst/>
          </a:prstGeom>
          <a:ln w="1905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29640" y="4049195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h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52007" y="2165905"/>
            <a:ext cx="2008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令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u=</a:t>
            </a:r>
            <a:r>
              <a:rPr lang="el-GR" altLang="zh-CN" dirty="0" smtClean="0"/>
              <a:t>α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US" altLang="zh-CN" dirty="0" smtClean="0"/>
              <a:t>2</a:t>
            </a:r>
            <a:r>
              <a:rPr lang="el-GR" altLang="zh-CN" dirty="0" smtClean="0">
                <a:latin typeface="Calibri"/>
              </a:rPr>
              <a:t>π</a:t>
            </a:r>
            <a:r>
              <a:rPr lang="en-US" altLang="zh-CN" dirty="0" smtClean="0">
                <a:latin typeface="Calibri"/>
              </a:rPr>
              <a:t>  v=b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09773" y="1950520"/>
            <a:ext cx="1203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x=rcos 2</a:t>
            </a:r>
            <a:r>
              <a:rPr lang="el-GR" altLang="zh-CN" dirty="0" smtClean="0"/>
              <a:t>π</a:t>
            </a:r>
            <a:r>
              <a:rPr lang="en-US" altLang="zh-CN" dirty="0" smtClean="0"/>
              <a:t>u</a:t>
            </a:r>
          </a:p>
          <a:p>
            <a:r>
              <a:rPr lang="en-US" altLang="zh-CN" dirty="0" smtClean="0"/>
              <a:t>y=rsin 2</a:t>
            </a:r>
            <a:r>
              <a:rPr lang="el-GR" altLang="zh-CN" dirty="0" smtClean="0"/>
              <a:t>π</a:t>
            </a:r>
            <a:r>
              <a:rPr lang="en-US" altLang="zh-CN" dirty="0" smtClean="0"/>
              <a:t>u</a:t>
            </a:r>
          </a:p>
          <a:p>
            <a:r>
              <a:rPr lang="en-US" altLang="zh-CN" dirty="0" smtClean="0"/>
              <a:t>z=hv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642682" y="689078"/>
            <a:ext cx="4325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第一步：对物体表面用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进行参数化</a:t>
            </a:r>
            <a:endParaRPr lang="zh-CN" altLang="en-US" dirty="0">
              <a:solidFill>
                <a:srgbClr val="0066F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14484" y="3892034"/>
            <a:ext cx="8643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对于</a:t>
            </a:r>
            <a:endParaRPr lang="en-US" altLang="zh-CN" dirty="0" smtClean="0">
              <a:latin typeface="Calibri"/>
            </a:endParaRPr>
          </a:p>
          <a:p>
            <a:pPr>
              <a:buFont typeface="Arial" pitchFamily="34" charset="0"/>
              <a:buChar char="•"/>
            </a:pPr>
            <a:endParaRPr lang="en-US" altLang="zh-CN" dirty="0" smtClean="0">
              <a:latin typeface="Calibri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</a:t>
            </a:r>
            <a:endParaRPr lang="en-US" altLang="zh-CN" dirty="0" smtClean="0">
              <a:latin typeface="Calibri"/>
            </a:endParaRPr>
          </a:p>
          <a:p>
            <a:pPr>
              <a:buFont typeface="Arial" pitchFamily="34" charset="0"/>
              <a:buChar char="•"/>
            </a:pPr>
            <a:endParaRPr lang="zh-CN" altLang="en-US" dirty="0"/>
          </a:p>
        </p:txBody>
      </p:sp>
      <p:sp>
        <p:nvSpPr>
          <p:cNvPr id="36" name="TextBox 30"/>
          <p:cNvSpPr txBox="1"/>
          <p:nvPr/>
        </p:nvSpPr>
        <p:spPr>
          <a:xfrm>
            <a:off x="5153025" y="3619500"/>
            <a:ext cx="1203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x=rcos 2</a:t>
            </a:r>
            <a:r>
              <a:rPr lang="el-GR" altLang="zh-CN" dirty="0" smtClean="0"/>
              <a:t>π</a:t>
            </a:r>
            <a:r>
              <a:rPr lang="en-US" altLang="zh-CN" dirty="0" smtClean="0"/>
              <a:t>u</a:t>
            </a:r>
          </a:p>
          <a:p>
            <a:r>
              <a:rPr lang="en-US" altLang="zh-CN" dirty="0" smtClean="0"/>
              <a:t>y=rsin 2</a:t>
            </a:r>
            <a:r>
              <a:rPr lang="el-GR" altLang="zh-CN" dirty="0" smtClean="0"/>
              <a:t>π</a:t>
            </a:r>
            <a:r>
              <a:rPr lang="en-US" altLang="zh-CN" dirty="0" smtClean="0"/>
              <a:t>u</a:t>
            </a:r>
          </a:p>
          <a:p>
            <a:r>
              <a:rPr lang="en-US" altLang="zh-CN" dirty="0" smtClean="0"/>
              <a:t>z=hv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3773180" y="3130034"/>
            <a:ext cx="585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第二步：反求出参数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用物体表面坐标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(x,y,z)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的表达</a:t>
            </a:r>
            <a:endParaRPr lang="zh-CN" altLang="en-US" dirty="0">
              <a:solidFill>
                <a:srgbClr val="0066FF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49861" y="4892159"/>
            <a:ext cx="7113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因此，如果已知点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(x,y,z)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，它对应的有</a:t>
            </a:r>
            <a:r>
              <a:rPr lang="el-GR" altLang="zh-CN" dirty="0" smtClean="0">
                <a:latin typeface="微软雅黑" pitchFamily="34" charset="-122"/>
                <a:ea typeface="微软雅黑" pitchFamily="34" charset="-122"/>
              </a:rPr>
              <a:t>α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的值，则对应的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值可以算得：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</a:t>
            </a:r>
          </a:p>
          <a:p>
            <a:pPr>
              <a:buFont typeface="Arial" pitchFamily="34" charset="0"/>
              <a:buChar char="•"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51583" y="5196959"/>
            <a:ext cx="974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u=</a:t>
            </a:r>
            <a:r>
              <a:rPr lang="el-GR" altLang="zh-CN" dirty="0" smtClean="0"/>
              <a:t>α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US" altLang="zh-CN" dirty="0" smtClean="0"/>
              <a:t>2</a:t>
            </a:r>
            <a:r>
              <a:rPr lang="el-GR" altLang="zh-CN" dirty="0" smtClean="0"/>
              <a:t>π</a:t>
            </a:r>
            <a:endParaRPr lang="en-US" altLang="zh-CN" dirty="0" smtClean="0"/>
          </a:p>
          <a:p>
            <a:r>
              <a:rPr lang="en-US" altLang="zh-CN" dirty="0" smtClean="0"/>
              <a:t>v=b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纹理的定义和映射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495424" y="1657350"/>
            <a:ext cx="8801101" cy="4686300"/>
          </a:xfrm>
          <a:prstGeom prst="rect">
            <a:avLst/>
          </a:prstGeom>
        </p:spPr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纹理映射方法：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33550" y="2333625"/>
            <a:ext cx="8229600" cy="771525"/>
          </a:xfrm>
          <a:prstGeom prst="rect">
            <a:avLst/>
          </a:prstGeom>
        </p:spPr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例：圆柱面映射</a:t>
            </a:r>
            <a:endParaRPr kumimoji="0" lang="en-US" altLang="zh-CN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假定有一个半径为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，高为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的圆柱</a:t>
            </a:r>
            <a:endParaRPr kumimoji="0" lang="zh-CN" altLang="en-US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3180" y="3130034"/>
            <a:ext cx="6369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第三步：取出纹理空间对应的纹理值，进行之后的光照计算</a:t>
            </a:r>
            <a:endParaRPr lang="zh-CN" altLang="en-US" dirty="0">
              <a:solidFill>
                <a:srgbClr val="0066FF"/>
              </a:solidFill>
            </a:endParaRPr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/>
        </p:nvGraphicFramePr>
        <p:xfrm>
          <a:off x="3733800" y="3648075"/>
          <a:ext cx="3974429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9" name="文档" r:id="rId3" imgW="4313520" imgH="2967840" progId="">
                  <p:embed/>
                </p:oleObj>
              </mc:Choice>
              <mc:Fallback>
                <p:oleObj name="文档" r:id="rId3" imgW="4313520" imgH="29678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648075"/>
                        <a:ext cx="3974429" cy="273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椭圆 33"/>
          <p:cNvSpPr/>
          <p:nvPr/>
        </p:nvSpPr>
        <p:spPr>
          <a:xfrm>
            <a:off x="6715125" y="4600575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279258" y="4720709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(u,v)</a:t>
            </a:r>
            <a:endParaRPr lang="zh-CN" altLang="en-US" dirty="0"/>
          </a:p>
        </p:txBody>
      </p:sp>
      <p:cxnSp>
        <p:nvCxnSpPr>
          <p:cNvPr id="36" name="直接连接符 35"/>
          <p:cNvCxnSpPr>
            <a:stCxn id="34" idx="5"/>
          </p:cNvCxnSpPr>
          <p:nvPr/>
        </p:nvCxnSpPr>
        <p:spPr>
          <a:xfrm rot="16200000" flipH="1">
            <a:off x="6987504" y="4539578"/>
            <a:ext cx="199109" cy="5324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柱形 36"/>
          <p:cNvSpPr/>
          <p:nvPr/>
        </p:nvSpPr>
        <p:spPr>
          <a:xfrm>
            <a:off x="1771650" y="4229100"/>
            <a:ext cx="1200150" cy="1724025"/>
          </a:xfrm>
          <a:prstGeom prst="can">
            <a:avLst>
              <a:gd name="adj" fmla="val 3849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/>
          <p:nvPr/>
        </p:nvCxnSpPr>
        <p:spPr>
          <a:xfrm flipV="1">
            <a:off x="2352677" y="4857750"/>
            <a:ext cx="1066798" cy="8763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352675" y="5734050"/>
            <a:ext cx="1440000" cy="1588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6200000" flipV="1">
            <a:off x="1471725" y="4815000"/>
            <a:ext cx="180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3385151" y="5758934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051651" y="3758684"/>
            <a:ext cx="27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z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423251" y="4501634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y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1790700" y="4448175"/>
            <a:ext cx="561975" cy="0"/>
          </a:xfrm>
          <a:prstGeom prst="straightConnector1">
            <a:avLst/>
          </a:prstGeom>
          <a:ln w="1905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965926" y="4339709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r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rot="5400000" flipH="1" flipV="1">
            <a:off x="1014412" y="5129213"/>
            <a:ext cx="1323975" cy="0"/>
          </a:xfrm>
          <a:prstGeom prst="straightConnector1">
            <a:avLst/>
          </a:prstGeom>
          <a:ln w="1905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356326" y="485405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h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743200" y="4867275"/>
            <a:ext cx="12382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47735" y="4949309"/>
            <a:ext cx="7250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(x,y,z)</a:t>
            </a:r>
            <a:endParaRPr lang="zh-CN" altLang="en-US" sz="1600" dirty="0"/>
          </a:p>
        </p:txBody>
      </p:sp>
      <p:sp>
        <p:nvSpPr>
          <p:cNvPr id="51" name="任意多边形 50"/>
          <p:cNvSpPr/>
          <p:nvPr/>
        </p:nvSpPr>
        <p:spPr>
          <a:xfrm>
            <a:off x="2828925" y="4318000"/>
            <a:ext cx="3924300" cy="615950"/>
          </a:xfrm>
          <a:custGeom>
            <a:avLst/>
            <a:gdLst>
              <a:gd name="connsiteX0" fmla="*/ 0 w 3924300"/>
              <a:gd name="connsiteY0" fmla="*/ 615950 h 615950"/>
              <a:gd name="connsiteX1" fmla="*/ 914400 w 3924300"/>
              <a:gd name="connsiteY1" fmla="*/ 34925 h 615950"/>
              <a:gd name="connsiteX2" fmla="*/ 2009775 w 3924300"/>
              <a:gd name="connsiteY2" fmla="*/ 406400 h 615950"/>
              <a:gd name="connsiteX3" fmla="*/ 3924300 w 3924300"/>
              <a:gd name="connsiteY3" fmla="*/ 36830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4300" h="615950">
                <a:moveTo>
                  <a:pt x="0" y="615950"/>
                </a:moveTo>
                <a:cubicBezTo>
                  <a:pt x="289719" y="342900"/>
                  <a:pt x="579438" y="69850"/>
                  <a:pt x="914400" y="34925"/>
                </a:cubicBezTo>
                <a:cubicBezTo>
                  <a:pt x="1249363" y="0"/>
                  <a:pt x="1508125" y="350838"/>
                  <a:pt x="2009775" y="406400"/>
                </a:cubicBezTo>
                <a:cubicBezTo>
                  <a:pt x="2511425" y="461962"/>
                  <a:pt x="3217862" y="415131"/>
                  <a:pt x="3924300" y="368300"/>
                </a:cubicBezTo>
              </a:path>
            </a:pathLst>
          </a:custGeom>
          <a:ln w="28575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1600" y="4238625"/>
            <a:ext cx="12382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OpenGL</a:t>
            </a:r>
            <a:r>
              <a:rPr lang="zh-CN" altLang="en-US" dirty="0" smtClean="0"/>
              <a:t>的颜色纹理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495424" y="1657350"/>
            <a:ext cx="8801101" cy="4686300"/>
          </a:xfrm>
          <a:prstGeom prst="rect">
            <a:avLst/>
          </a:prstGeom>
        </p:spPr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纹理映射的一般方法：</a:t>
            </a:r>
          </a:p>
        </p:txBody>
      </p:sp>
      <p:sp>
        <p:nvSpPr>
          <p:cNvPr id="27" name="矩形 26"/>
          <p:cNvSpPr/>
          <p:nvPr/>
        </p:nvSpPr>
        <p:spPr>
          <a:xfrm>
            <a:off x="2133600" y="5057775"/>
            <a:ext cx="1104900" cy="523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绑定纹理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43125" y="2533650"/>
            <a:ext cx="1104900" cy="523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设置纹理属性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43125" y="3343275"/>
            <a:ext cx="1104900" cy="523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加载纹理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43125" y="4162425"/>
            <a:ext cx="1104900" cy="523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生成纹理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43149" y="2574489"/>
            <a:ext cx="89439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cs typeface="新宋体" pitchFamily="49" charset="-122"/>
              </a:rPr>
              <a:t>	</a:t>
            </a: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cs typeface="新宋体" pitchFamily="49" charset="-122"/>
              </a:rPr>
              <a:t>glTexParameteri(GL_TEXTURE_2D, GL_TEXTURE_WRAP_S, GL_REPEAT);</a:t>
            </a:r>
            <a:endParaRPr lang="en-US" altLang="zh-CN" sz="14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cs typeface="新宋体" pitchFamily="49" charset="-122"/>
              </a:rPr>
              <a:t>	</a:t>
            </a:r>
            <a:endParaRPr lang="en-US" altLang="zh-CN" sz="14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382085" y="5139809"/>
            <a:ext cx="506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	glBindTexture(GL_TEXTURE_2D, texture1);</a:t>
            </a:r>
            <a:endParaRPr lang="zh-CN" altLang="zh-CN" dirty="0">
              <a:solidFill>
                <a:srgbClr val="7030A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277190" y="4063484"/>
            <a:ext cx="28976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glGenTextures(1, &amp;texture1);</a:t>
            </a:r>
            <a:endParaRPr lang="zh-CN" altLang="zh-CN" dirty="0" smtClean="0">
              <a:solidFill>
                <a:srgbClr val="7030A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cs typeface="新宋体" pitchFamily="49" charset="-122"/>
              </a:rPr>
              <a:t> 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286125" y="4448860"/>
            <a:ext cx="8515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cs typeface="新宋体" pitchFamily="49" charset="-122"/>
              </a:rPr>
              <a:t>glTexImage2D(GL_TEXTURE_2D, 0, GL_RGB, width, height, 0, GL_RGB, GL_UNSIGNED_BYTE, data);</a:t>
            </a:r>
            <a:endParaRPr lang="zh-CN" altLang="en-US" sz="1400" dirty="0">
              <a:solidFill>
                <a:srgbClr val="7030A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276599" y="3415010"/>
            <a:ext cx="8410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  <a:cs typeface="新宋体" pitchFamily="49" charset="-122"/>
              </a:rPr>
              <a:t>unsigned char *data = stbi_load("res/texture/contain.jpg", &amp;width, &amp;height, &amp;nrchannels, 0);</a:t>
            </a:r>
            <a:endParaRPr lang="en-US" altLang="zh-CN" sz="1400" dirty="0" smtClean="0">
              <a:solidFill>
                <a:srgbClr val="7030A0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OpenGL</a:t>
            </a:r>
            <a:r>
              <a:rPr lang="zh-CN" altLang="en-US" dirty="0" smtClean="0"/>
              <a:t>的颜色纹理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704560" y="1388851"/>
            <a:ext cx="8801101" cy="4686300"/>
          </a:xfrm>
          <a:prstGeom prst="rect">
            <a:avLst/>
          </a:prstGeom>
        </p:spPr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立方体贴图：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704560" y="1983002"/>
            <a:ext cx="8221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立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方体贴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图包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含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纹理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，每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纹理是一个立方体（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cube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）的一个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面。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2" name="Picture 89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788" y="2468503"/>
            <a:ext cx="4058603" cy="3619056"/>
          </a:xfrm>
          <a:prstGeom prst="rect">
            <a:avLst/>
          </a:prstGeom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105110" y="2527991"/>
            <a:ext cx="7888287" cy="70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你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可能会奇怪这样的立方体有什么用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什么费事地把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个独立纹理结合为一个单独的纹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理？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7"/>
          <p:cNvGrpSpPr>
            <a:grpSpLocks/>
          </p:cNvGrpSpPr>
          <p:nvPr/>
        </p:nvGrpSpPr>
        <p:grpSpPr bwMode="auto">
          <a:xfrm>
            <a:off x="4815391" y="4147397"/>
            <a:ext cx="1357516" cy="1387072"/>
            <a:chOff x="3065829" y="2668267"/>
            <a:chExt cx="1872107" cy="1761728"/>
          </a:xfrm>
          <a:solidFill>
            <a:srgbClr val="BBE4F1"/>
          </a:solidFill>
        </p:grpSpPr>
        <p:sp>
          <p:nvSpPr>
            <p:cNvPr id="17" name="椭圆 16"/>
            <p:cNvSpPr/>
            <p:nvPr/>
          </p:nvSpPr>
          <p:spPr>
            <a:xfrm>
              <a:off x="3114376" y="2668267"/>
              <a:ext cx="1762875" cy="17617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441842" y="2760911"/>
              <a:ext cx="119852" cy="1195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439037" y="2760911"/>
              <a:ext cx="119851" cy="1195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065829" y="3493096"/>
              <a:ext cx="119851" cy="1195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818084" y="3493096"/>
              <a:ext cx="119852" cy="1195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441842" y="4223788"/>
              <a:ext cx="119852" cy="1195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9037" y="4201373"/>
              <a:ext cx="119851" cy="1195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24" name="组合 46"/>
            <p:cNvGrpSpPr>
              <a:grpSpLocks/>
            </p:cNvGrpSpPr>
            <p:nvPr/>
          </p:nvGrpSpPr>
          <p:grpSpPr bwMode="auto">
            <a:xfrm>
              <a:off x="3269121" y="2943210"/>
              <a:ext cx="1465523" cy="1202877"/>
              <a:chOff x="3269121" y="2943210"/>
              <a:chExt cx="1465523" cy="1202877"/>
            </a:xfrm>
            <a:grpFill/>
          </p:grpSpPr>
          <p:sp>
            <p:nvSpPr>
              <p:cNvPr id="25" name="任意多边形 24"/>
              <p:cNvSpPr/>
              <p:nvPr/>
            </p:nvSpPr>
            <p:spPr>
              <a:xfrm>
                <a:off x="4281029" y="2955164"/>
                <a:ext cx="153228" cy="213679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grpFill/>
              <a:ln w="381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 flipV="1">
                <a:off x="4475219" y="3525970"/>
                <a:ext cx="259425" cy="43334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grpFill/>
              <a:ln w="381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>
                <a:off x="3595298" y="2943210"/>
                <a:ext cx="142608" cy="213679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grpFill/>
              <a:ln w="381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3269121" y="3557350"/>
                <a:ext cx="247288" cy="43333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grpFill/>
              <a:ln w="381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>
                <a:off x="3581645" y="3936891"/>
                <a:ext cx="156261" cy="209196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grpFill/>
              <a:ln w="381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267376" y="3936891"/>
                <a:ext cx="141090" cy="209196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grpFill/>
              <a:ln w="381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31" name="组合 37"/>
          <p:cNvGrpSpPr>
            <a:grpSpLocks/>
          </p:cNvGrpSpPr>
          <p:nvPr/>
        </p:nvGrpSpPr>
        <p:grpSpPr bwMode="auto">
          <a:xfrm>
            <a:off x="5297991" y="4359842"/>
            <a:ext cx="678758" cy="736477"/>
            <a:chOff x="3254772" y="2872916"/>
            <a:chExt cx="936104" cy="936104"/>
          </a:xfrm>
          <a:solidFill>
            <a:schemeClr val="tx1"/>
          </a:solidFill>
        </p:grpSpPr>
        <p:sp>
          <p:nvSpPr>
            <p:cNvPr id="32" name="椭圆 31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70213" y="3186944"/>
              <a:ext cx="689708" cy="30441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+mn-ea"/>
                  <a:ea typeface="+mn-ea"/>
                </a:rPr>
                <a:t>Cube </a:t>
              </a:r>
              <a:endParaRPr lang="zh-CN" altLang="en-US" sz="15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34" name="Picture 2" descr="https://learnopengl.com/img/advanced/cubemaps_skybox.png">
            <a:extLst>
              <a:ext uri="{FF2B5EF4-FFF2-40B4-BE49-F238E27FC236}">
                <a16:creationId xmlns:a16="http://schemas.microsoft.com/office/drawing/2014/main" id="{E4A0A02E-AFE0-4642-9EEC-CBC7BBE42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59" y="3823710"/>
            <a:ext cx="2775340" cy="208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9125" y="4186656"/>
            <a:ext cx="2378236" cy="1279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760</Words>
  <Application>Microsoft Office PowerPoint</Application>
  <PresentationFormat>宽屏</PresentationFormat>
  <Paragraphs>115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宋体</vt:lpstr>
      <vt:lpstr>微软雅黑</vt:lpstr>
      <vt:lpstr>新宋体</vt:lpstr>
      <vt:lpstr>Arial</vt:lpstr>
      <vt:lpstr>Calibri</vt:lpstr>
      <vt:lpstr>Calibri Light</vt:lpstr>
      <vt:lpstr>Wingdings</vt:lpstr>
      <vt:lpstr>Office 主题</vt:lpstr>
      <vt:lpstr>VISIO</vt:lpstr>
      <vt:lpstr>文档</vt:lpstr>
      <vt:lpstr>公式</vt:lpstr>
      <vt:lpstr>纹理的概念</vt:lpstr>
      <vt:lpstr>纹理的定义和映射</vt:lpstr>
      <vt:lpstr>纹理的定义和映射</vt:lpstr>
      <vt:lpstr>纹理的定义和映射</vt:lpstr>
      <vt:lpstr>纹理的定义和映射</vt:lpstr>
      <vt:lpstr>纹理的定义和映射</vt:lpstr>
      <vt:lpstr>纹理的定义和映射</vt:lpstr>
      <vt:lpstr>基于OpenGL的颜色纹理</vt:lpstr>
      <vt:lpstr>基于OpenGL的颜色纹理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jake</cp:lastModifiedBy>
  <cp:revision>1514</cp:revision>
  <dcterms:created xsi:type="dcterms:W3CDTF">2018-03-21T07:46:00Z</dcterms:created>
  <dcterms:modified xsi:type="dcterms:W3CDTF">2018-11-04T10:37:16Z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